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76" r:id="rId5"/>
    <p:sldId id="264" r:id="rId6"/>
    <p:sldId id="280" r:id="rId7"/>
    <p:sldId id="262" r:id="rId8"/>
    <p:sldId id="266" r:id="rId9"/>
    <p:sldId id="267" r:id="rId10"/>
    <p:sldId id="268" r:id="rId11"/>
    <p:sldId id="269" r:id="rId12"/>
    <p:sldId id="270" r:id="rId13"/>
    <p:sldId id="259" r:id="rId14"/>
    <p:sldId id="278" r:id="rId15"/>
    <p:sldId id="279" r:id="rId16"/>
    <p:sldId id="274" r:id="rId17"/>
    <p:sldId id="282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68" d="100"/>
          <a:sy n="68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D5BFD-D59A-4D6F-93F9-184393647F72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CA8DB-47C5-44BA-925C-924256BDA3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624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CCA8DB-47C5-44BA-925C-924256BDA3C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11430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800" y="2590800"/>
            <a:ext cx="3810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রুমানা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সুলতানা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সহযোগী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অধ্যাপক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লালমাটিয়া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মহিলা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মহাবিদ্যালয়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4419600"/>
            <a:ext cx="426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67000" y="228600"/>
            <a:ext cx="36936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</a:t>
            </a:r>
            <a:endParaRPr lang="en-US" sz="6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depositphotos_6103539-Back-to-School-concept-back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1905000"/>
            <a:ext cx="3429000" cy="4405715"/>
          </a:xfrm>
          <a:prstGeom prst="rect">
            <a:avLst/>
          </a:prstGeom>
        </p:spPr>
      </p:pic>
      <p:pic>
        <p:nvPicPr>
          <p:cNvPr id="12" name="Picture 11" descr="cover.jpg"/>
          <p:cNvPicPr>
            <a:picLocks noChangeAspect="1"/>
          </p:cNvPicPr>
          <p:nvPr/>
        </p:nvPicPr>
        <p:blipFill>
          <a:blip r:embed="rId3" cstate="print"/>
          <a:srcRect l="45111" t="25556" r="3333" b="1111"/>
          <a:stretch>
            <a:fillRect/>
          </a:stretch>
        </p:blipFill>
        <p:spPr>
          <a:xfrm>
            <a:off x="685800" y="1981200"/>
            <a:ext cx="2743200" cy="443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7696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পাঠ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--</a:t>
            </a:r>
          </a:p>
          <a:p>
            <a:pPr marL="342900" indent="-342900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১.সামাজিকীকরণ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সংজ্ঞায়িত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342900" indent="-342900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২.সামাজিকীকরণের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পর্যায়সমূহ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৩.সামাজিকীকরণের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বাহনগুলো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/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আজীবন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তা বিশ্লেষণ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IP (24).JPG"/>
          <p:cNvPicPr>
            <a:picLocks noChangeAspect="1"/>
          </p:cNvPicPr>
          <p:nvPr/>
        </p:nvPicPr>
        <p:blipFill>
          <a:blip r:embed="rId2" cstate="print"/>
          <a:srcRect l="17330" t="10530" r="17241"/>
          <a:stretch>
            <a:fillRect/>
          </a:stretch>
        </p:blipFill>
        <p:spPr>
          <a:xfrm>
            <a:off x="762000" y="533400"/>
            <a:ext cx="3581400" cy="5255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 descr="village-mother-4d5fb16da25b6.jpg"/>
          <p:cNvPicPr>
            <a:picLocks noChangeAspect="1"/>
          </p:cNvPicPr>
          <p:nvPr/>
        </p:nvPicPr>
        <p:blipFill>
          <a:blip r:embed="rId3" cstate="print"/>
          <a:srcRect l="4494" t="7096" r="34831"/>
          <a:stretch>
            <a:fillRect/>
          </a:stretch>
        </p:blipFill>
        <p:spPr>
          <a:xfrm>
            <a:off x="762000" y="4038600"/>
            <a:ext cx="131445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990600" y="5791200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বোবা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শিশু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একঘরে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0" y="2133600"/>
            <a:ext cx="403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শিশুটি-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কথা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শিখবে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রেওয়াজ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রীতি-নীতি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    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মূল্যবোধের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সঙ্গে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রপ্ত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cialization_Teaching_Childr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838200"/>
            <a:ext cx="3056964" cy="2425192"/>
          </a:xfrm>
          <a:prstGeom prst="rect">
            <a:avLst/>
          </a:prstGeom>
        </p:spPr>
      </p:pic>
      <p:pic>
        <p:nvPicPr>
          <p:cNvPr id="5" name="Picture 4" descr="398087_479917608731217_1218907386_n.jpg"/>
          <p:cNvPicPr>
            <a:picLocks noChangeAspect="1"/>
          </p:cNvPicPr>
          <p:nvPr/>
        </p:nvPicPr>
        <p:blipFill>
          <a:blip r:embed="rId3" cstate="print"/>
          <a:srcRect l="7156" t="8563" r="14132" b="3667"/>
          <a:stretch>
            <a:fillRect/>
          </a:stretch>
        </p:blipFill>
        <p:spPr>
          <a:xfrm>
            <a:off x="5334000" y="838200"/>
            <a:ext cx="3124200" cy="23289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9800" y="30480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অনুসরণ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habiraiscoco.jpg"/>
          <p:cNvPicPr>
            <a:picLocks noChangeAspect="1"/>
          </p:cNvPicPr>
          <p:nvPr/>
        </p:nvPicPr>
        <p:blipFill>
          <a:blip r:embed="rId4" cstate="print"/>
          <a:srcRect l="12360" t="29963" r="8989"/>
          <a:stretch>
            <a:fillRect/>
          </a:stretch>
        </p:blipFill>
        <p:spPr>
          <a:xfrm>
            <a:off x="4419600" y="3657600"/>
            <a:ext cx="4343400" cy="25899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43400" y="6273225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অর্থপূর্ণ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তোলা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293984499_975a9bf6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3810000"/>
            <a:ext cx="40386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6019800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অন্যের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নিজেকে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400" y="304800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পর্যায়সমূহ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0" y="32004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অনুকরণ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8" grpId="0" build="allAtOnce"/>
      <p:bldP spid="11" grpId="0" build="allAtOnce"/>
      <p:bldP spid="12" grpId="0" build="allAtOnce"/>
      <p:bldP spid="13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GLADESH and SAVE family.JPG"/>
          <p:cNvPicPr>
            <a:picLocks noChangeAspect="1"/>
          </p:cNvPicPr>
          <p:nvPr/>
        </p:nvPicPr>
        <p:blipFill>
          <a:blip r:embed="rId2" cstate="print"/>
          <a:srcRect l="23654" t="15000" r="16346" b="26031"/>
          <a:stretch>
            <a:fillRect/>
          </a:stretch>
        </p:blipFill>
        <p:spPr>
          <a:xfrm>
            <a:off x="3886200" y="1219200"/>
            <a:ext cx="1295400" cy="2307774"/>
          </a:xfrm>
          <a:prstGeom prst="rect">
            <a:avLst/>
          </a:prstGeom>
        </p:spPr>
      </p:pic>
      <p:pic>
        <p:nvPicPr>
          <p:cNvPr id="3" name="Picture 2" descr="classro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24600" y="1524000"/>
            <a:ext cx="1828800" cy="1553840"/>
          </a:xfrm>
          <a:prstGeom prst="rect">
            <a:avLst/>
          </a:prstGeom>
        </p:spPr>
      </p:pic>
      <p:pic>
        <p:nvPicPr>
          <p:cNvPr id="4" name="Picture 3" descr="2009-01-04__b502.jpg"/>
          <p:cNvPicPr>
            <a:picLocks noChangeAspect="1"/>
          </p:cNvPicPr>
          <p:nvPr/>
        </p:nvPicPr>
        <p:blipFill>
          <a:blip r:embed="rId4" cstate="print"/>
          <a:srcRect t="-633" r="500"/>
          <a:stretch>
            <a:fillRect/>
          </a:stretch>
        </p:blipFill>
        <p:spPr>
          <a:xfrm>
            <a:off x="3886200" y="4191000"/>
            <a:ext cx="2175999" cy="1524000"/>
          </a:xfrm>
          <a:prstGeom prst="rect">
            <a:avLst/>
          </a:prstGeom>
        </p:spPr>
      </p:pic>
      <p:pic>
        <p:nvPicPr>
          <p:cNvPr id="5" name="Picture 4" descr="Old_Bangladeshi_drinking_tea.jpg"/>
          <p:cNvPicPr>
            <a:picLocks noChangeAspect="1"/>
          </p:cNvPicPr>
          <p:nvPr/>
        </p:nvPicPr>
        <p:blipFill>
          <a:blip r:embed="rId5" cstate="print"/>
          <a:srcRect l="5022" t="12222" r="20015" b="13333"/>
          <a:stretch>
            <a:fillRect/>
          </a:stretch>
        </p:blipFill>
        <p:spPr>
          <a:xfrm>
            <a:off x="304800" y="3962400"/>
            <a:ext cx="1266653" cy="1905000"/>
          </a:xfrm>
          <a:prstGeom prst="rect">
            <a:avLst/>
          </a:prstGeom>
        </p:spPr>
      </p:pic>
      <p:pic>
        <p:nvPicPr>
          <p:cNvPr id="7" name="Picture 6" descr="UNI115588.jpg"/>
          <p:cNvPicPr>
            <a:picLocks noChangeAspect="1"/>
          </p:cNvPicPr>
          <p:nvPr/>
        </p:nvPicPr>
        <p:blipFill>
          <a:blip r:embed="rId6" cstate="print"/>
          <a:srcRect l="21069" t="3138" r="7233" b="11506"/>
          <a:stretch>
            <a:fillRect/>
          </a:stretch>
        </p:blipFill>
        <p:spPr>
          <a:xfrm>
            <a:off x="762000" y="1219200"/>
            <a:ext cx="1788460" cy="1600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2895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81400" y="3505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5600" y="3124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14800" y="5791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কর্মক্ষেত্র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05600" y="5562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কিশোর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যুব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বয়সী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Harun-Athletics-sm20120529100050.jpg"/>
          <p:cNvPicPr>
            <a:picLocks noChangeAspect="1"/>
          </p:cNvPicPr>
          <p:nvPr/>
        </p:nvPicPr>
        <p:blipFill>
          <a:blip r:embed="rId7" cstate="print"/>
          <a:srcRect l="18000" t="9412" r="36000"/>
          <a:stretch>
            <a:fillRect/>
          </a:stretch>
        </p:blipFill>
        <p:spPr>
          <a:xfrm>
            <a:off x="6858000" y="3657600"/>
            <a:ext cx="1449119" cy="18192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5943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বৃদ্ধ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0200" y="2286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আজীবন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endParaRPr lang="en-US" sz="4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DSC_0002.JPG"/>
          <p:cNvPicPr>
            <a:picLocks noChangeAspect="1"/>
          </p:cNvPicPr>
          <p:nvPr/>
        </p:nvPicPr>
        <p:blipFill>
          <a:blip r:embed="rId8" cstate="print"/>
          <a:srcRect l="11711" t="17778" r="6314" b="8889"/>
          <a:stretch>
            <a:fillRect/>
          </a:stretch>
        </p:blipFill>
        <p:spPr>
          <a:xfrm>
            <a:off x="2057400" y="3429000"/>
            <a:ext cx="1219200" cy="2667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33600" y="6172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বিবাহ</a:t>
            </a:r>
            <a:endParaRPr lang="en-US" sz="24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4" grpId="0" build="allAtOnce"/>
      <p:bldP spid="15" grpId="0" build="allAtOnce"/>
      <p:bldP spid="1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200400" y="228600"/>
            <a:ext cx="5791200" cy="762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31242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6096000"/>
            <a:ext cx="152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60960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সঙ্গীসাথী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215428-Royalty-Free-RF-Clipart-Illustration-Of-A-Large-Family-Eating-At-A-Reunion.jpg"/>
          <p:cNvPicPr>
            <a:picLocks noChangeAspect="1"/>
          </p:cNvPicPr>
          <p:nvPr/>
        </p:nvPicPr>
        <p:blipFill>
          <a:blip r:embed="rId2" cstate="print"/>
          <a:srcRect r="2667" b="6383"/>
          <a:stretch>
            <a:fillRect/>
          </a:stretch>
        </p:blipFill>
        <p:spPr>
          <a:xfrm>
            <a:off x="3276600" y="1066800"/>
            <a:ext cx="3810000" cy="2209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33800" y="3200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জ্ঞাতিগোষ্ঠী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প্রতিবেশী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1423512-boy-going-to-school--cartoon-illustration.jpg"/>
          <p:cNvPicPr>
            <a:picLocks noChangeAspect="1"/>
          </p:cNvPicPr>
          <p:nvPr/>
        </p:nvPicPr>
        <p:blipFill>
          <a:blip r:embed="rId3" cstate="print"/>
          <a:srcRect l="1429" t="4286" r="5357" b="15714"/>
          <a:stretch>
            <a:fillRect/>
          </a:stretch>
        </p:blipFill>
        <p:spPr>
          <a:xfrm>
            <a:off x="2743200" y="4038600"/>
            <a:ext cx="2918011" cy="1981200"/>
          </a:xfrm>
          <a:prstGeom prst="rect">
            <a:avLst/>
          </a:prstGeom>
        </p:spPr>
      </p:pic>
      <p:pic>
        <p:nvPicPr>
          <p:cNvPr id="11" name="Picture 10" descr="KID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4038600"/>
            <a:ext cx="3116228" cy="20074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52800" y="2286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বাহনসমূহ</a:t>
            </a:r>
            <a:endParaRPr lang="en-US" sz="4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shutterstock_80259283.jpg"/>
          <p:cNvPicPr>
            <a:picLocks noChangeAspect="1"/>
          </p:cNvPicPr>
          <p:nvPr/>
        </p:nvPicPr>
        <p:blipFill>
          <a:blip r:embed="rId5" cstate="print"/>
          <a:srcRect r="18750"/>
          <a:stretch>
            <a:fillRect/>
          </a:stretch>
        </p:blipFill>
        <p:spPr>
          <a:xfrm>
            <a:off x="304800" y="3886200"/>
            <a:ext cx="1828800" cy="22508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8600" y="60960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সংঘ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সমিতি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religious-symbols-t8326.jpg"/>
          <p:cNvPicPr>
            <a:picLocks noChangeAspect="1"/>
          </p:cNvPicPr>
          <p:nvPr/>
        </p:nvPicPr>
        <p:blipFill>
          <a:blip r:embed="rId6" cstate="print"/>
          <a:srcRect l="20000" t="7062" r="20000" b="5838"/>
          <a:stretch>
            <a:fillRect/>
          </a:stretch>
        </p:blipFill>
        <p:spPr>
          <a:xfrm>
            <a:off x="7315200" y="1447800"/>
            <a:ext cx="1828800" cy="1644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72400" y="31242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ধর্ম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Family Eating Thanksgiving Dinne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" y="304800"/>
            <a:ext cx="28956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1" animBg="1"/>
      <p:bldP spid="3" grpId="0" build="allAtOnce"/>
      <p:bldP spid="5" grpId="0" build="allAtOnce"/>
      <p:bldP spid="7" grpId="0" build="allAtOnce"/>
      <p:bldP spid="9" grpId="0" build="allAtOnce"/>
      <p:bldP spid="12" grpId="0" build="allAtOnce"/>
      <p:bldP spid="15" grpId="0" build="allAtOnce"/>
      <p:bldP spid="1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3429000" y="152400"/>
            <a:ext cx="2667000" cy="15240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29200" y="3962400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অনুভূতি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ভালোবাসা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আচার-আচরণ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অভ্যাস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রীতিনীতি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মূল্যবোধ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0" y="5334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endParaRPr lang="en-US" sz="4000" dirty="0"/>
          </a:p>
        </p:txBody>
      </p:sp>
      <p:pic>
        <p:nvPicPr>
          <p:cNvPr id="7" name="Picture 6" descr="_MG_4477.jpg"/>
          <p:cNvPicPr>
            <a:picLocks noChangeAspect="1"/>
          </p:cNvPicPr>
          <p:nvPr/>
        </p:nvPicPr>
        <p:blipFill>
          <a:blip r:embed="rId2" cstate="print"/>
          <a:srcRect l="14000" t="9333" r="2000" b="2666"/>
          <a:stretch>
            <a:fillRect/>
          </a:stretch>
        </p:blipFill>
        <p:spPr>
          <a:xfrm>
            <a:off x="457200" y="228600"/>
            <a:ext cx="2521527" cy="3276600"/>
          </a:xfrm>
          <a:prstGeom prst="rect">
            <a:avLst/>
          </a:prstGeom>
        </p:spPr>
      </p:pic>
      <p:pic>
        <p:nvPicPr>
          <p:cNvPr id="8" name="Picture 7" descr="Bangladesh 1_0.jpg"/>
          <p:cNvPicPr>
            <a:picLocks noChangeAspect="1"/>
          </p:cNvPicPr>
          <p:nvPr/>
        </p:nvPicPr>
        <p:blipFill>
          <a:blip r:embed="rId3" cstate="print"/>
          <a:srcRect t="11112" r="9259"/>
          <a:stretch>
            <a:fillRect/>
          </a:stretch>
        </p:blipFill>
        <p:spPr>
          <a:xfrm>
            <a:off x="6324600" y="457200"/>
            <a:ext cx="2616994" cy="2514600"/>
          </a:xfrm>
          <a:prstGeom prst="rect">
            <a:avLst/>
          </a:prstGeom>
        </p:spPr>
      </p:pic>
      <p:pic>
        <p:nvPicPr>
          <p:cNvPr id="10" name="Picture 9" descr="Parents-and-children-reading.jpg"/>
          <p:cNvPicPr>
            <a:picLocks noChangeAspect="1"/>
          </p:cNvPicPr>
          <p:nvPr/>
        </p:nvPicPr>
        <p:blipFill>
          <a:blip r:embed="rId4" cstate="print"/>
          <a:srcRect l="6250" t="3704" r="9375" b="7407"/>
          <a:stretch>
            <a:fillRect/>
          </a:stretch>
        </p:blipFill>
        <p:spPr>
          <a:xfrm>
            <a:off x="3505200" y="1828800"/>
            <a:ext cx="2438400" cy="2057400"/>
          </a:xfrm>
          <a:prstGeom prst="rect">
            <a:avLst/>
          </a:prstGeom>
        </p:spPr>
      </p:pic>
      <p:pic>
        <p:nvPicPr>
          <p:cNvPr id="11" name="Picture 10" descr="Supper Ideas for Famil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" y="3962400"/>
            <a:ext cx="335280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build="allAtOnce"/>
      <p:bldP spid="9" grpI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343400" y="304800"/>
            <a:ext cx="4495800" cy="1066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easons borsha 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86200"/>
            <a:ext cx="3352800" cy="2511364"/>
          </a:xfrm>
          <a:prstGeom prst="rect">
            <a:avLst/>
          </a:prstGeom>
        </p:spPr>
      </p:pic>
      <p:pic>
        <p:nvPicPr>
          <p:cNvPr id="4" name="Picture 3" descr="Football_in_the_village_of_Bangladesh.jpg"/>
          <p:cNvPicPr>
            <a:picLocks noChangeAspect="1"/>
          </p:cNvPicPr>
          <p:nvPr/>
        </p:nvPicPr>
        <p:blipFill>
          <a:blip r:embed="rId3" cstate="print"/>
          <a:srcRect t="4440" r="39166" b="6902"/>
          <a:stretch>
            <a:fillRect/>
          </a:stretch>
        </p:blipFill>
        <p:spPr>
          <a:xfrm>
            <a:off x="838200" y="533400"/>
            <a:ext cx="2627586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0" y="4114800"/>
            <a:ext cx="350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শৃংখলা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পারষ্পরিক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সহযোগিতা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কর্তব্যবোধ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সহনশীলতা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অর্জন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অন্যদের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অনুধাবন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457200"/>
            <a:ext cx="36904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সঙ্গীসাথী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মাঠ</a:t>
            </a:r>
            <a:r>
              <a:rPr lang="en-US" sz="40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/>
          </a:p>
        </p:txBody>
      </p:sp>
      <p:pic>
        <p:nvPicPr>
          <p:cNvPr id="8" name="Picture 7" descr="Tunisia_football_team.jpg"/>
          <p:cNvPicPr>
            <a:picLocks noChangeAspect="1"/>
          </p:cNvPicPr>
          <p:nvPr/>
        </p:nvPicPr>
        <p:blipFill>
          <a:blip r:embed="rId4" cstate="print"/>
          <a:srcRect t="30000" r="10000" b="20000"/>
          <a:stretch>
            <a:fillRect/>
          </a:stretch>
        </p:blipFill>
        <p:spPr>
          <a:xfrm>
            <a:off x="4648200" y="1600200"/>
            <a:ext cx="4129132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5" grpId="0" build="allAtOnce"/>
      <p:bldP spid="7" grpId="2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486400" y="685800"/>
            <a:ext cx="2819400" cy="1371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religious-symbols-t8326.jpg"/>
          <p:cNvPicPr>
            <a:picLocks noChangeAspect="1"/>
          </p:cNvPicPr>
          <p:nvPr/>
        </p:nvPicPr>
        <p:blipFill>
          <a:blip r:embed="rId2" cstate="print"/>
          <a:srcRect l="16667" r="18333"/>
          <a:stretch>
            <a:fillRect/>
          </a:stretch>
        </p:blipFill>
        <p:spPr>
          <a:xfrm>
            <a:off x="762000" y="631406"/>
            <a:ext cx="4419600" cy="45649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00800" y="2514600"/>
            <a:ext cx="19992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রীতি-নীতি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105400" y="42672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মূল্যবোধ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867400" y="3429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সহনশীলতা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9906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build="allAtOnce"/>
      <p:bldP spid="5" grpId="0" build="allAtOnce"/>
      <p:bldP spid="6" grpId="0" build="allAtOnce"/>
      <p:bldP spid="7" grpI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5791200" y="152400"/>
            <a:ext cx="2971800" cy="152400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bangladesh-school-beatings-2010-7-21-7-15-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733800"/>
            <a:ext cx="3810000" cy="2741295"/>
          </a:xfrm>
          <a:prstGeom prst="rect">
            <a:avLst/>
          </a:prstGeom>
        </p:spPr>
      </p:pic>
      <p:pic>
        <p:nvPicPr>
          <p:cNvPr id="3" name="Picture 2" descr="schoo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04800"/>
            <a:ext cx="4608059" cy="30781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67200" y="4495800"/>
            <a:ext cx="4724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জ্ঞানার্জন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সদস্যদের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সংস্পর্শ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আনুষ্ঠানিক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কানুনের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শ্রদ্ধাশীল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আচরণের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পরিমার্জন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4363_lg_schools_01_lar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38800" y="1752600"/>
            <a:ext cx="3276600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48400" y="5334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4" grpId="0" build="p"/>
      <p:bldP spid="6" grpId="1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mbersh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28600"/>
            <a:ext cx="4343400" cy="3048000"/>
          </a:xfrm>
          <a:prstGeom prst="rect">
            <a:avLst/>
          </a:prstGeom>
        </p:spPr>
      </p:pic>
      <p:pic>
        <p:nvPicPr>
          <p:cNvPr id="2" name="Picture 1" descr="83647411.jpg"/>
          <p:cNvPicPr>
            <a:picLocks noChangeAspect="1"/>
          </p:cNvPicPr>
          <p:nvPr/>
        </p:nvPicPr>
        <p:blipFill>
          <a:blip r:embed="rId3" cstate="print"/>
          <a:srcRect r="2290" b="12166"/>
          <a:stretch>
            <a:fillRect/>
          </a:stretch>
        </p:blipFill>
        <p:spPr>
          <a:xfrm>
            <a:off x="609600" y="381000"/>
            <a:ext cx="2438400" cy="2819400"/>
          </a:xfrm>
          <a:prstGeom prst="rect">
            <a:avLst/>
          </a:prstGeom>
        </p:spPr>
      </p:pic>
      <p:pic>
        <p:nvPicPr>
          <p:cNvPr id="3" name="Picture 2" descr="Toy-Retailers-Association-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733800"/>
            <a:ext cx="2895599" cy="293613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667000" y="3124200"/>
            <a:ext cx="3124200" cy="685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800600" y="4267200"/>
            <a:ext cx="396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স্বাধীন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সত্ত্বা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মনোভাব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মতামত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সচেতনতা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দায়িত্ব-কর্তব্য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সচেতন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3200400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সংঘ,সমিতি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5" grpId="0" build="p"/>
      <p:bldP spid="6" grpI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uman-society.jpg"/>
          <p:cNvPicPr>
            <a:picLocks noChangeAspect="1"/>
          </p:cNvPicPr>
          <p:nvPr/>
        </p:nvPicPr>
        <p:blipFill>
          <a:blip r:embed="rId2" cstate="print"/>
          <a:srcRect l="19149" r="7447" b="10383"/>
          <a:stretch>
            <a:fillRect/>
          </a:stretch>
        </p:blipFill>
        <p:spPr>
          <a:xfrm>
            <a:off x="1600200" y="685800"/>
            <a:ext cx="7222272" cy="42914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3429000"/>
            <a:ext cx="6477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সামাজীকিকরণের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ব্যক্তি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---</a:t>
            </a: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মনোভাব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মূল্যবোধ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কার্যাবলী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রপ্ত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248400" y="152400"/>
            <a:ext cx="2743200" cy="2286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কাঙ্খিত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পূর্ণাঙ্গ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/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/>
          <p:cNvSpPr/>
          <p:nvPr/>
        </p:nvSpPr>
        <p:spPr>
          <a:xfrm>
            <a:off x="914400" y="304800"/>
            <a:ext cx="3581400" cy="1905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ns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0"/>
            <a:ext cx="4114800" cy="4343400"/>
          </a:xfrm>
          <a:prstGeom prst="rect">
            <a:avLst/>
          </a:prstGeom>
        </p:spPr>
      </p:pic>
      <p:sp>
        <p:nvSpPr>
          <p:cNvPr id="7" name="Left Arrow 6"/>
          <p:cNvSpPr/>
          <p:nvPr/>
        </p:nvSpPr>
        <p:spPr>
          <a:xfrm>
            <a:off x="5486400" y="5715000"/>
            <a:ext cx="381000" cy="22860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7315200" y="6172200"/>
            <a:ext cx="381000" cy="22860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bab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5364480"/>
            <a:ext cx="1143000" cy="1493520"/>
          </a:xfrm>
          <a:prstGeom prst="rect">
            <a:avLst/>
          </a:prstGeom>
        </p:spPr>
      </p:pic>
      <p:pic>
        <p:nvPicPr>
          <p:cNvPr id="12" name="Picture 11" descr="House-Boy.jpg"/>
          <p:cNvPicPr>
            <a:picLocks noChangeAspect="1"/>
          </p:cNvPicPr>
          <p:nvPr/>
        </p:nvPicPr>
        <p:blipFill>
          <a:blip r:embed="rId5" cstate="print"/>
          <a:srcRect r="-1300" b="11413"/>
          <a:stretch>
            <a:fillRect/>
          </a:stretch>
        </p:blipFill>
        <p:spPr>
          <a:xfrm>
            <a:off x="5943600" y="4191000"/>
            <a:ext cx="1239067" cy="2667000"/>
          </a:xfrm>
          <a:prstGeom prst="rect">
            <a:avLst/>
          </a:prstGeom>
        </p:spPr>
      </p:pic>
      <p:pic>
        <p:nvPicPr>
          <p:cNvPr id="13" name="Picture 12" descr="helpful_engineer_small.jpg"/>
          <p:cNvPicPr>
            <a:picLocks noChangeAspect="1"/>
          </p:cNvPicPr>
          <p:nvPr/>
        </p:nvPicPr>
        <p:blipFill>
          <a:blip r:embed="rId6" cstate="print"/>
          <a:srcRect l="23236" t="6036" r="14739" b="24555"/>
          <a:stretch>
            <a:fillRect/>
          </a:stretch>
        </p:blipFill>
        <p:spPr>
          <a:xfrm>
            <a:off x="3962400" y="3024992"/>
            <a:ext cx="1165848" cy="3833008"/>
          </a:xfrm>
          <a:prstGeom prst="rect">
            <a:avLst/>
          </a:prstGeom>
        </p:spPr>
      </p:pic>
      <p:pic>
        <p:nvPicPr>
          <p:cNvPr id="6" name="Picture 5" descr="9584988-vector-illustration-cute-cartoon-wedding-couple-holding-hand.jpg"/>
          <p:cNvPicPr>
            <a:picLocks noChangeAspect="1"/>
          </p:cNvPicPr>
          <p:nvPr/>
        </p:nvPicPr>
        <p:blipFill>
          <a:blip r:embed="rId7" cstate="print"/>
          <a:srcRect l="8889" t="8888" r="8889" b="8889"/>
          <a:stretch>
            <a:fillRect/>
          </a:stretch>
        </p:blipFill>
        <p:spPr>
          <a:xfrm>
            <a:off x="2209800" y="2590800"/>
            <a:ext cx="1066800" cy="4267200"/>
          </a:xfrm>
          <a:prstGeom prst="rect">
            <a:avLst/>
          </a:prstGeom>
        </p:spPr>
      </p:pic>
      <p:pic>
        <p:nvPicPr>
          <p:cNvPr id="15" name="Picture 14" descr="stock-illustration-21577091-cartoon-gentlema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4800" y="2770578"/>
            <a:ext cx="1371600" cy="4087422"/>
          </a:xfrm>
          <a:prstGeom prst="rect">
            <a:avLst/>
          </a:prstGeom>
        </p:spPr>
      </p:pic>
      <p:sp>
        <p:nvSpPr>
          <p:cNvPr id="18" name="Left Arrow 17"/>
          <p:cNvSpPr/>
          <p:nvPr/>
        </p:nvSpPr>
        <p:spPr>
          <a:xfrm>
            <a:off x="3429000" y="5029200"/>
            <a:ext cx="381000" cy="22860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Arrow 15"/>
          <p:cNvSpPr/>
          <p:nvPr/>
        </p:nvSpPr>
        <p:spPr>
          <a:xfrm>
            <a:off x="1600200" y="4495800"/>
            <a:ext cx="381000" cy="228600"/>
          </a:xfrm>
          <a:prstGeom prst="lef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09600" y="53340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533400"/>
            <a:ext cx="373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কাঙ্খিত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পূর্ণাঙ্গ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সদস্যে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হবার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আজীবন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1" animBg="1"/>
      <p:bldP spid="7" grpId="0" animBg="1"/>
      <p:bldP spid="9" grpId="0" animBg="1"/>
      <p:bldP spid="18" grpId="0" animBg="1"/>
      <p:bldP spid="16" grpId="0" animBg="1"/>
      <p:bldP spid="1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762000"/>
            <a:ext cx="17139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91000" y="2286000"/>
            <a:ext cx="373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দেখানো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ছেলেটি</a:t>
            </a:r>
            <a:r>
              <a:rPr lang="bn-BD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সমা</a:t>
            </a:r>
            <a:r>
              <a:rPr lang="bn-BD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জিকীকরণের ক্ষেত্রে তোমার শিক্ষা প্রতিষ্ঠান কী ধরণের ভূমিকা রাখতে পারে বলে তুমি মনে কর- মতামত দাও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s8nxhk.jpg"/>
          <p:cNvPicPr>
            <a:picLocks noChangeAspect="1"/>
          </p:cNvPicPr>
          <p:nvPr/>
        </p:nvPicPr>
        <p:blipFill>
          <a:blip r:embed="rId2" cstate="print"/>
          <a:srcRect l="11682" t="4082" r="25235"/>
          <a:stretch>
            <a:fillRect/>
          </a:stretch>
        </p:blipFill>
        <p:spPr>
          <a:xfrm>
            <a:off x="1219200" y="1752600"/>
            <a:ext cx="2057400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7620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981200"/>
            <a:ext cx="723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>
              <a:buAutoNum type="arabicPeriod"/>
            </a:pP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বাহনগুলো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342900" indent="-342900"/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/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buAutoNum type="arabicPeriod"/>
            </a:pPr>
            <a:endParaRPr lang="en-US" sz="3600" b="1" dirty="0" smtClean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4478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590800"/>
            <a:ext cx="762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সামাজিকীকরণের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সঙ্গীসাথী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ভূমিকা মূল্যায়ন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/>
            <a:endParaRPr lang="en-US" sz="32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3622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1428</TotalTime>
  <Words>274</Words>
  <Application>Microsoft Office PowerPoint</Application>
  <PresentationFormat>On-screen Show (4:3)</PresentationFormat>
  <Paragraphs>85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Rumana</cp:lastModifiedBy>
  <cp:revision>191</cp:revision>
  <dcterms:created xsi:type="dcterms:W3CDTF">2006-08-16T00:00:00Z</dcterms:created>
  <dcterms:modified xsi:type="dcterms:W3CDTF">2013-06-25T10:49:43Z</dcterms:modified>
</cp:coreProperties>
</file>